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  <p:sldMasterId id="2147483681" r:id="rId2"/>
  </p:sldMasterIdLst>
  <p:sldIdLst>
    <p:sldId id="256" r:id="rId3"/>
    <p:sldId id="258" r:id="rId4"/>
    <p:sldId id="259" r:id="rId5"/>
    <p:sldId id="267" r:id="rId6"/>
    <p:sldId id="261" r:id="rId7"/>
    <p:sldId id="268" r:id="rId8"/>
    <p:sldId id="269" r:id="rId9"/>
    <p:sldId id="271" r:id="rId10"/>
    <p:sldId id="270" r:id="rId11"/>
    <p:sldId id="262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280" autoAdjust="0"/>
    <p:restoredTop sz="94660"/>
  </p:normalViewPr>
  <p:slideViewPr>
    <p:cSldViewPr snapToGrid="0">
      <p:cViewPr varScale="1">
        <p:scale>
          <a:sx n="79" d="100"/>
          <a:sy n="79" d="100"/>
        </p:scale>
        <p:origin x="77" y="235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presProps" Target="presProp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2" Type="http://schemas.openxmlformats.org/officeDocument/2006/relationships/slideMaster" Target="slideMasters/slideMaster2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theme" Target="theme/theme1.xml"/><Relationship Id="rId10" Type="http://schemas.openxmlformats.org/officeDocument/2006/relationships/slide" Target="slides/slide8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viewProps" Target="viewProp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JP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8A87A34-81AB-432B-8DAE-1953F412C126}" type="datetimeFigureOut">
              <a:rPr lang="en-US" dirty="0"/>
              <a:t>2/19/2019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2/19/2019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2/19/2019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2/19/2019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2/19/2019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2/19/2019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2/19/2019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2/19/2019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2/19/2019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4212" y="685799"/>
            <a:ext cx="8001000" cy="2971801"/>
          </a:xfrm>
        </p:spPr>
        <p:txBody>
          <a:bodyPr anchor="b">
            <a:normAutofit/>
          </a:bodyPr>
          <a:lstStyle>
            <a:lvl1pPr algn="l">
              <a:defRPr sz="4800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4212" y="3843867"/>
            <a:ext cx="6400800" cy="1947333"/>
          </a:xfrm>
        </p:spPr>
        <p:txBody>
          <a:bodyPr anchor="t">
            <a:normAutofit/>
          </a:bodyPr>
          <a:lstStyle>
            <a:lvl1pPr marL="0" indent="0" algn="l">
              <a:buNone/>
              <a:defRPr sz="21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2/19/2019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6" name="Straight Connector 15"/>
          <p:cNvCxnSpPr/>
          <p:nvPr/>
        </p:nvCxnSpPr>
        <p:spPr>
          <a:xfrm flipH="1">
            <a:off x="8228012" y="8467"/>
            <a:ext cx="3810000" cy="3810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 flipH="1">
            <a:off x="6108170" y="91545"/>
            <a:ext cx="6080655" cy="608065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 flipH="1">
            <a:off x="7235825" y="228600"/>
            <a:ext cx="4953000" cy="4953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flipH="1">
            <a:off x="7335837" y="32278"/>
            <a:ext cx="4852989" cy="485298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flipH="1">
            <a:off x="7845426" y="609601"/>
            <a:ext cx="4343399" cy="434339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73080579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2/19/2019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77472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2/19/2019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1" y="2006600"/>
            <a:ext cx="8534401" cy="2281600"/>
          </a:xfrm>
        </p:spPr>
        <p:txBody>
          <a:bodyPr anchor="b">
            <a:normAutofit/>
          </a:bodyPr>
          <a:lstStyle>
            <a:lvl1pPr algn="l">
              <a:defRPr sz="36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495800"/>
            <a:ext cx="8534400" cy="14986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2/19/2019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8520896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4211" y="685800"/>
            <a:ext cx="4937655" cy="361526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08133" y="685801"/>
            <a:ext cx="4934479" cy="3615266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2/19/2019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18621489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2080" y="685800"/>
            <a:ext cx="464978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4211" y="1270529"/>
            <a:ext cx="4937655" cy="303053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79066" y="685800"/>
            <a:ext cx="466513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06545" y="1262062"/>
            <a:ext cx="4929188" cy="303053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2/19/2019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45019109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2/19/2019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24525369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2/19/2019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3700997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85012" y="685800"/>
            <a:ext cx="3657600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4212" y="685800"/>
            <a:ext cx="5943601" cy="53086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085012" y="2209799"/>
            <a:ext cx="3657600" cy="2091267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2/19/2019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41468050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2812" y="1447800"/>
            <a:ext cx="6019800" cy="11430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89012" y="914400"/>
            <a:ext cx="3280974" cy="45720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2812" y="2777066"/>
            <a:ext cx="6021388" cy="2048933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2/19/2019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56361563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3"/>
          </p:nvPr>
        </p:nvSpPr>
        <p:spPr>
          <a:xfrm>
            <a:off x="685800" y="533400"/>
            <a:ext cx="10818812" cy="31242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6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914402" y="3843867"/>
            <a:ext cx="8304210" cy="457200"/>
          </a:xfrm>
        </p:spPr>
        <p:txBody>
          <a:bodyPr anchor="t">
            <a:normAutofit/>
          </a:bodyPr>
          <a:lstStyle>
            <a:lvl1pPr marL="0" indent="0">
              <a:buFontTx/>
              <a:buNone/>
              <a:defRPr sz="16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2/19/2019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1727651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4114800"/>
            <a:ext cx="8535988" cy="18796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2/19/2019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38873534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85800"/>
            <a:ext cx="9144001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46212" y="3429000"/>
            <a:ext cx="8534400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301067"/>
            <a:ext cx="8534400" cy="1684865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2/19/2019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7259172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2/19/2019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2" y="3429000"/>
            <a:ext cx="8534400" cy="16974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5132981"/>
            <a:ext cx="8535990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2/19/2019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1197199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85800"/>
            <a:ext cx="9144000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1" cy="1049866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978400"/>
            <a:ext cx="8534401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2/19/2019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448447293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766732"/>
            <a:ext cx="8534401" cy="12276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2/19/2019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1889674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2/19/2019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83954145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85212" y="685800"/>
            <a:ext cx="2057400" cy="45720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85800"/>
            <a:ext cx="7823200" cy="5308600"/>
          </a:xfrm>
        </p:spPr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2/19/2019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7426918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2/19/2019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2/19/2019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2/19/2019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2/19/2019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2/19/2019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2/19/2019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5.xml"/><Relationship Id="rId13" Type="http://schemas.openxmlformats.org/officeDocument/2006/relationships/slideLayout" Target="../slideLayouts/slideLayout30.xml"/><Relationship Id="rId18" Type="http://schemas.openxmlformats.org/officeDocument/2006/relationships/theme" Target="../theme/theme2.xml"/><Relationship Id="rId3" Type="http://schemas.openxmlformats.org/officeDocument/2006/relationships/slideLayout" Target="../slideLayouts/slideLayout20.xml"/><Relationship Id="rId7" Type="http://schemas.openxmlformats.org/officeDocument/2006/relationships/slideLayout" Target="../slideLayouts/slideLayout24.xml"/><Relationship Id="rId12" Type="http://schemas.openxmlformats.org/officeDocument/2006/relationships/slideLayout" Target="../slideLayouts/slideLayout29.xml"/><Relationship Id="rId17" Type="http://schemas.openxmlformats.org/officeDocument/2006/relationships/slideLayout" Target="../slideLayouts/slideLayout34.xml"/><Relationship Id="rId2" Type="http://schemas.openxmlformats.org/officeDocument/2006/relationships/slideLayout" Target="../slideLayouts/slideLayout19.xml"/><Relationship Id="rId16" Type="http://schemas.openxmlformats.org/officeDocument/2006/relationships/slideLayout" Target="../slideLayouts/slideLayout33.xml"/><Relationship Id="rId1" Type="http://schemas.openxmlformats.org/officeDocument/2006/relationships/slideLayout" Target="../slideLayouts/slideLayout18.xml"/><Relationship Id="rId6" Type="http://schemas.openxmlformats.org/officeDocument/2006/relationships/slideLayout" Target="../slideLayouts/slideLayout23.xml"/><Relationship Id="rId11" Type="http://schemas.openxmlformats.org/officeDocument/2006/relationships/slideLayout" Target="../slideLayouts/slideLayout28.xml"/><Relationship Id="rId5" Type="http://schemas.openxmlformats.org/officeDocument/2006/relationships/slideLayout" Target="../slideLayouts/slideLayout22.xml"/><Relationship Id="rId15" Type="http://schemas.openxmlformats.org/officeDocument/2006/relationships/slideLayout" Target="../slideLayouts/slideLayout32.xml"/><Relationship Id="rId10" Type="http://schemas.openxmlformats.org/officeDocument/2006/relationships/slideLayout" Target="../slideLayouts/slideLayout27.xml"/><Relationship Id="rId4" Type="http://schemas.openxmlformats.org/officeDocument/2006/relationships/slideLayout" Target="../slideLayouts/slideLayout21.xml"/><Relationship Id="rId9" Type="http://schemas.openxmlformats.org/officeDocument/2006/relationships/slideLayout" Target="../slideLayouts/slideLayout26.xml"/><Relationship Id="rId14" Type="http://schemas.openxmlformats.org/officeDocument/2006/relationships/slideLayout" Target="../slideLayouts/slideLayout3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2/19/2019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8" name="Straight Connector 7"/>
            <p:cNvCxnSpPr/>
            <p:nvPr/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4212" y="4487332"/>
            <a:ext cx="8534400" cy="15070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685800"/>
            <a:ext cx="8534400" cy="36152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904412" y="6172200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48A87A34-81AB-432B-8DAE-1953F412C126}" type="datetimeFigureOut">
              <a:rPr lang="en-US" smtClean="0"/>
              <a:pPr/>
              <a:t>2/19/2019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4212" y="6172200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63200" y="5578475"/>
            <a:ext cx="1142245" cy="6699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32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5580913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82" r:id="rId1"/>
    <p:sldLayoutId id="2147483683" r:id="rId2"/>
    <p:sldLayoutId id="2147483684" r:id="rId3"/>
    <p:sldLayoutId id="2147483685" r:id="rId4"/>
    <p:sldLayoutId id="2147483686" r:id="rId5"/>
    <p:sldLayoutId id="2147483687" r:id="rId6"/>
    <p:sldLayoutId id="2147483688" r:id="rId7"/>
    <p:sldLayoutId id="2147483689" r:id="rId8"/>
    <p:sldLayoutId id="2147483690" r:id="rId9"/>
    <p:sldLayoutId id="2147483691" r:id="rId10"/>
    <p:sldLayoutId id="2147483692" r:id="rId11"/>
    <p:sldLayoutId id="2147483693" r:id="rId12"/>
    <p:sldLayoutId id="2147483694" r:id="rId13"/>
    <p:sldLayoutId id="2147483695" r:id="rId14"/>
    <p:sldLayoutId id="2147483696" r:id="rId15"/>
    <p:sldLayoutId id="2147483697" r:id="rId16"/>
    <p:sldLayoutId id="2147483698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20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8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6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mailto:B00094138@STUDENT.ITB.IE" TargetMode="Externa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JPG"/><Relationship Id="rId4" Type="http://schemas.openxmlformats.org/officeDocument/2006/relationships/hyperlink" Target="mailto:B00095643@STUDENT.ITB.IE" TargetMode="Externa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9.xml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9.xml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9.xml"/><Relationship Id="rId4" Type="http://schemas.openxmlformats.org/officeDocument/2006/relationships/image" Target="../media/image1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9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9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9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D706AE2E-B17B-43A3-84F8-9C0FE9466C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3" y="0"/>
            <a:ext cx="12192003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CEFFB8CF-3E94-42D7-849C-841E7744B2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bg2"/>
              </a:gs>
              <a:gs pos="100000">
                <a:schemeClr val="tx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3" name="Rectangle 5">
              <a:extLst>
                <a:ext uri="{FF2B5EF4-FFF2-40B4-BE49-F238E27FC236}">
                  <a16:creationId xmlns:a16="http://schemas.microsoft.com/office/drawing/2014/main" id="{C274DE9A-4502-4454-911E-B7FE9ED6DE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4" name="Freeform 6">
              <a:extLst>
                <a:ext uri="{FF2B5EF4-FFF2-40B4-BE49-F238E27FC236}">
                  <a16:creationId xmlns:a16="http://schemas.microsoft.com/office/drawing/2014/main" id="{76AFCF59-7BED-416B-ACD9-EA099C9B29A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Freeform 7">
              <a:extLst>
                <a:ext uri="{FF2B5EF4-FFF2-40B4-BE49-F238E27FC236}">
                  <a16:creationId xmlns:a16="http://schemas.microsoft.com/office/drawing/2014/main" id="{8EEECEBC-B149-42E5-8164-EE5456F0624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" name="Rectangle 8">
              <a:extLst>
                <a:ext uri="{FF2B5EF4-FFF2-40B4-BE49-F238E27FC236}">
                  <a16:creationId xmlns:a16="http://schemas.microsoft.com/office/drawing/2014/main" id="{03B49256-D2D8-436B-8F29-0C7E53366F1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7" name="Freeform 9">
              <a:extLst>
                <a:ext uri="{FF2B5EF4-FFF2-40B4-BE49-F238E27FC236}">
                  <a16:creationId xmlns:a16="http://schemas.microsoft.com/office/drawing/2014/main" id="{4045E56F-B537-408E-B346-B9B15C39A5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0">
              <a:extLst>
                <a:ext uri="{FF2B5EF4-FFF2-40B4-BE49-F238E27FC236}">
                  <a16:creationId xmlns:a16="http://schemas.microsoft.com/office/drawing/2014/main" id="{904BDB2F-0893-4AD7-A871-C808C9651B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1">
              <a:extLst>
                <a:ext uri="{FF2B5EF4-FFF2-40B4-BE49-F238E27FC236}">
                  <a16:creationId xmlns:a16="http://schemas.microsoft.com/office/drawing/2014/main" id="{512D8C6F-C154-4928-9891-DDCF50DA63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2">
              <a:extLst>
                <a:ext uri="{FF2B5EF4-FFF2-40B4-BE49-F238E27FC236}">
                  <a16:creationId xmlns:a16="http://schemas.microsoft.com/office/drawing/2014/main" id="{7E2BBA63-D694-4AD5-976F-4F1CDB204A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3">
              <a:extLst>
                <a:ext uri="{FF2B5EF4-FFF2-40B4-BE49-F238E27FC236}">
                  <a16:creationId xmlns:a16="http://schemas.microsoft.com/office/drawing/2014/main" id="{394F9847-4F95-42E8-AE7E-8DD8A0E27F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4">
              <a:extLst>
                <a:ext uri="{FF2B5EF4-FFF2-40B4-BE49-F238E27FC236}">
                  <a16:creationId xmlns:a16="http://schemas.microsoft.com/office/drawing/2014/main" id="{48CE4CA3-085D-44AC-996B-9F347B7BC1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5">
              <a:extLst>
                <a:ext uri="{FF2B5EF4-FFF2-40B4-BE49-F238E27FC236}">
                  <a16:creationId xmlns:a16="http://schemas.microsoft.com/office/drawing/2014/main" id="{0D7459AE-7E00-4707-B574-1D3636BB46E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6">
              <a:extLst>
                <a:ext uri="{FF2B5EF4-FFF2-40B4-BE49-F238E27FC236}">
                  <a16:creationId xmlns:a16="http://schemas.microsoft.com/office/drawing/2014/main" id="{EF95E020-0C4A-4BD5-84BE-6DF8B8BCAB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7">
              <a:extLst>
                <a:ext uri="{FF2B5EF4-FFF2-40B4-BE49-F238E27FC236}">
                  <a16:creationId xmlns:a16="http://schemas.microsoft.com/office/drawing/2014/main" id="{18CC4862-B9BB-4E63-9630-AA5241E68A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8">
              <a:extLst>
                <a:ext uri="{FF2B5EF4-FFF2-40B4-BE49-F238E27FC236}">
                  <a16:creationId xmlns:a16="http://schemas.microsoft.com/office/drawing/2014/main" id="{156A0508-DDAB-4BFB-824D-CA9D3D83332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19">
              <a:extLst>
                <a:ext uri="{FF2B5EF4-FFF2-40B4-BE49-F238E27FC236}">
                  <a16:creationId xmlns:a16="http://schemas.microsoft.com/office/drawing/2014/main" id="{E3B0103B-60DE-4385-B84E-53694FB9A24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0">
              <a:extLst>
                <a:ext uri="{FF2B5EF4-FFF2-40B4-BE49-F238E27FC236}">
                  <a16:creationId xmlns:a16="http://schemas.microsoft.com/office/drawing/2014/main" id="{C8C1C0D4-C36E-4251-A97F-436AFA3797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1">
              <a:extLst>
                <a:ext uri="{FF2B5EF4-FFF2-40B4-BE49-F238E27FC236}">
                  <a16:creationId xmlns:a16="http://schemas.microsoft.com/office/drawing/2014/main" id="{550D7341-7849-4B72-A2D7-68B7161D43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2">
              <a:extLst>
                <a:ext uri="{FF2B5EF4-FFF2-40B4-BE49-F238E27FC236}">
                  <a16:creationId xmlns:a16="http://schemas.microsoft.com/office/drawing/2014/main" id="{C9E742C7-3FF2-4931-B087-46AAA6C33E6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3">
              <a:extLst>
                <a:ext uri="{FF2B5EF4-FFF2-40B4-BE49-F238E27FC236}">
                  <a16:creationId xmlns:a16="http://schemas.microsoft.com/office/drawing/2014/main" id="{424AF1DB-9264-4B94-9F0D-EF37F12D470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4">
              <a:extLst>
                <a:ext uri="{FF2B5EF4-FFF2-40B4-BE49-F238E27FC236}">
                  <a16:creationId xmlns:a16="http://schemas.microsoft.com/office/drawing/2014/main" id="{766E43D2-CF93-4468-9B12-FFB234513DD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5">
              <a:extLst>
                <a:ext uri="{FF2B5EF4-FFF2-40B4-BE49-F238E27FC236}">
                  <a16:creationId xmlns:a16="http://schemas.microsoft.com/office/drawing/2014/main" id="{AC24EC38-E0E5-4A4E-A64D-359DD4A5590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6">
              <a:extLst>
                <a:ext uri="{FF2B5EF4-FFF2-40B4-BE49-F238E27FC236}">
                  <a16:creationId xmlns:a16="http://schemas.microsoft.com/office/drawing/2014/main" id="{338D8FE1-6073-44CF-857C-9273A160754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7">
              <a:extLst>
                <a:ext uri="{FF2B5EF4-FFF2-40B4-BE49-F238E27FC236}">
                  <a16:creationId xmlns:a16="http://schemas.microsoft.com/office/drawing/2014/main" id="{39BAF819-1ABF-4754-B2E6-8C023A3B94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8">
              <a:extLst>
                <a:ext uri="{FF2B5EF4-FFF2-40B4-BE49-F238E27FC236}">
                  <a16:creationId xmlns:a16="http://schemas.microsoft.com/office/drawing/2014/main" id="{2B5FE77A-C8CA-4E0E-BA89-53BA982E6A1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29">
              <a:extLst>
                <a:ext uri="{FF2B5EF4-FFF2-40B4-BE49-F238E27FC236}">
                  <a16:creationId xmlns:a16="http://schemas.microsoft.com/office/drawing/2014/main" id="{264169FF-BB01-4F56-812A-738BE4AACB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0">
              <a:extLst>
                <a:ext uri="{FF2B5EF4-FFF2-40B4-BE49-F238E27FC236}">
                  <a16:creationId xmlns:a16="http://schemas.microsoft.com/office/drawing/2014/main" id="{831BA8DD-49DA-443B-AD7A-1680CD2875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1">
              <a:extLst>
                <a:ext uri="{FF2B5EF4-FFF2-40B4-BE49-F238E27FC236}">
                  <a16:creationId xmlns:a16="http://schemas.microsoft.com/office/drawing/2014/main" id="{15B5FD47-B408-4DD0-BA9C-76C3F6814F5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Freeform 32">
              <a:extLst>
                <a:ext uri="{FF2B5EF4-FFF2-40B4-BE49-F238E27FC236}">
                  <a16:creationId xmlns:a16="http://schemas.microsoft.com/office/drawing/2014/main" id="{2432FB6B-FBB2-438F-A3BC-0392CA9448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1" name="Rectangle 33">
              <a:extLst>
                <a:ext uri="{FF2B5EF4-FFF2-40B4-BE49-F238E27FC236}">
                  <a16:creationId xmlns:a16="http://schemas.microsoft.com/office/drawing/2014/main" id="{A9E1CA69-4810-4E1D-A227-EA4EF0151FF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2" name="Freeform 34">
              <a:extLst>
                <a:ext uri="{FF2B5EF4-FFF2-40B4-BE49-F238E27FC236}">
                  <a16:creationId xmlns:a16="http://schemas.microsoft.com/office/drawing/2014/main" id="{978653C5-EFDF-4617-9A6A-E810A9C22D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5">
              <a:extLst>
                <a:ext uri="{FF2B5EF4-FFF2-40B4-BE49-F238E27FC236}">
                  <a16:creationId xmlns:a16="http://schemas.microsoft.com/office/drawing/2014/main" id="{F1B9F231-1E6A-4122-81B0-043E2A5F55A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6">
              <a:extLst>
                <a:ext uri="{FF2B5EF4-FFF2-40B4-BE49-F238E27FC236}">
                  <a16:creationId xmlns:a16="http://schemas.microsoft.com/office/drawing/2014/main" id="{DF2B6BD0-0057-43BC-8681-9FAC9FC5357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7">
              <a:extLst>
                <a:ext uri="{FF2B5EF4-FFF2-40B4-BE49-F238E27FC236}">
                  <a16:creationId xmlns:a16="http://schemas.microsoft.com/office/drawing/2014/main" id="{6D7D7117-2276-4EB9-882B-A44A2DB066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8">
              <a:extLst>
                <a:ext uri="{FF2B5EF4-FFF2-40B4-BE49-F238E27FC236}">
                  <a16:creationId xmlns:a16="http://schemas.microsoft.com/office/drawing/2014/main" id="{98AD68EB-6444-4B28-8F06-C0B6111ACF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39">
              <a:extLst>
                <a:ext uri="{FF2B5EF4-FFF2-40B4-BE49-F238E27FC236}">
                  <a16:creationId xmlns:a16="http://schemas.microsoft.com/office/drawing/2014/main" id="{438FA125-C459-48A2-913F-F5D04E160ED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0">
              <a:extLst>
                <a:ext uri="{FF2B5EF4-FFF2-40B4-BE49-F238E27FC236}">
                  <a16:creationId xmlns:a16="http://schemas.microsoft.com/office/drawing/2014/main" id="{18E796D1-6480-436F-947D-550CCE516E1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1">
              <a:extLst>
                <a:ext uri="{FF2B5EF4-FFF2-40B4-BE49-F238E27FC236}">
                  <a16:creationId xmlns:a16="http://schemas.microsoft.com/office/drawing/2014/main" id="{4549B300-4F89-4E35-B5E7-53E3C6A54B6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2">
              <a:extLst>
                <a:ext uri="{FF2B5EF4-FFF2-40B4-BE49-F238E27FC236}">
                  <a16:creationId xmlns:a16="http://schemas.microsoft.com/office/drawing/2014/main" id="{D8DA6C40-62DD-4FB3-8D06-5A599E3823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3">
              <a:extLst>
                <a:ext uri="{FF2B5EF4-FFF2-40B4-BE49-F238E27FC236}">
                  <a16:creationId xmlns:a16="http://schemas.microsoft.com/office/drawing/2014/main" id="{28EE2B35-9D3D-4925-8DA9-9DF0E40BC4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Freeform 44">
              <a:extLst>
                <a:ext uri="{FF2B5EF4-FFF2-40B4-BE49-F238E27FC236}">
                  <a16:creationId xmlns:a16="http://schemas.microsoft.com/office/drawing/2014/main" id="{9DB82611-4043-4758-81EC-2239619803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3" name="Rectangle 45">
              <a:extLst>
                <a:ext uri="{FF2B5EF4-FFF2-40B4-BE49-F238E27FC236}">
                  <a16:creationId xmlns:a16="http://schemas.microsoft.com/office/drawing/2014/main" id="{A8210AB3-0776-4F74-9227-5E448D1AFA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4" name="Freeform 46">
              <a:extLst>
                <a:ext uri="{FF2B5EF4-FFF2-40B4-BE49-F238E27FC236}">
                  <a16:creationId xmlns:a16="http://schemas.microsoft.com/office/drawing/2014/main" id="{002C10AB-E300-481E-AFA5-410481B163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7">
              <a:extLst>
                <a:ext uri="{FF2B5EF4-FFF2-40B4-BE49-F238E27FC236}">
                  <a16:creationId xmlns:a16="http://schemas.microsoft.com/office/drawing/2014/main" id="{11F47C5E-0453-4EF5-B969-A8263DC6AF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8">
              <a:extLst>
                <a:ext uri="{FF2B5EF4-FFF2-40B4-BE49-F238E27FC236}">
                  <a16:creationId xmlns:a16="http://schemas.microsoft.com/office/drawing/2014/main" id="{D0CFDC87-55E8-40E1-BD98-4E1EA2C0950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49">
              <a:extLst>
                <a:ext uri="{FF2B5EF4-FFF2-40B4-BE49-F238E27FC236}">
                  <a16:creationId xmlns:a16="http://schemas.microsoft.com/office/drawing/2014/main" id="{C1151505-8A7F-41D8-AE03-AD172E38C09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0">
              <a:extLst>
                <a:ext uri="{FF2B5EF4-FFF2-40B4-BE49-F238E27FC236}">
                  <a16:creationId xmlns:a16="http://schemas.microsoft.com/office/drawing/2014/main" id="{918DAD20-1F9F-41A7-B9D0-EE92F9B32D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1">
              <a:extLst>
                <a:ext uri="{FF2B5EF4-FFF2-40B4-BE49-F238E27FC236}">
                  <a16:creationId xmlns:a16="http://schemas.microsoft.com/office/drawing/2014/main" id="{D303B51B-ADCC-43C9-AE4F-0168CFA637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2">
              <a:extLst>
                <a:ext uri="{FF2B5EF4-FFF2-40B4-BE49-F238E27FC236}">
                  <a16:creationId xmlns:a16="http://schemas.microsoft.com/office/drawing/2014/main" id="{5621B409-0B0A-4827-81F9-684C335EE1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3">
              <a:extLst>
                <a:ext uri="{FF2B5EF4-FFF2-40B4-BE49-F238E27FC236}">
                  <a16:creationId xmlns:a16="http://schemas.microsoft.com/office/drawing/2014/main" id="{FCA6910E-A4EC-464B-B285-5F1E40AEFF9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4">
              <a:extLst>
                <a:ext uri="{FF2B5EF4-FFF2-40B4-BE49-F238E27FC236}">
                  <a16:creationId xmlns:a16="http://schemas.microsoft.com/office/drawing/2014/main" id="{7D0C75DF-4953-4E72-B34A-2F8BD05235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5">
              <a:extLst>
                <a:ext uri="{FF2B5EF4-FFF2-40B4-BE49-F238E27FC236}">
                  <a16:creationId xmlns:a16="http://schemas.microsoft.com/office/drawing/2014/main" id="{998A65EA-C434-41FF-B792-2BDC1150190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6">
              <a:extLst>
                <a:ext uri="{FF2B5EF4-FFF2-40B4-BE49-F238E27FC236}">
                  <a16:creationId xmlns:a16="http://schemas.microsoft.com/office/drawing/2014/main" id="{3A6D2AE4-7ABD-4946-BE69-5FD3C1A1D6A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7">
              <a:extLst>
                <a:ext uri="{FF2B5EF4-FFF2-40B4-BE49-F238E27FC236}">
                  <a16:creationId xmlns:a16="http://schemas.microsoft.com/office/drawing/2014/main" id="{833A81DC-8A3A-4141-A713-A2FE1C572BD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6" name="Freeform 58">
              <a:extLst>
                <a:ext uri="{FF2B5EF4-FFF2-40B4-BE49-F238E27FC236}">
                  <a16:creationId xmlns:a16="http://schemas.microsoft.com/office/drawing/2014/main" id="{47BB7FFD-57DB-41BD-8D42-9FB58174B1B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pic>
        <p:nvPicPr>
          <p:cNvPr id="68" name="Picture 2">
            <a:extLst>
              <a:ext uri="{FF2B5EF4-FFF2-40B4-BE49-F238E27FC236}">
                <a16:creationId xmlns:a16="http://schemas.microsoft.com/office/drawing/2014/main" id="{3631D3C9-4C1D-4B3A-A737-E6E7800424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" y="-3747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:p14="http://schemas.microsoft.com/office/powerpoint/2010/main" xmlns:a16="http://schemas.microsoft.com/office/drawing/2014/main" xmlns="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1B18B81-01C5-4BC6-9D30-756207E04C9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007106" y="903288"/>
            <a:ext cx="3489569" cy="2396681"/>
          </a:xfrm>
        </p:spPr>
        <p:txBody>
          <a:bodyPr>
            <a:normAutofit fontScale="90000"/>
          </a:bodyPr>
          <a:lstStyle/>
          <a:p>
            <a:pPr algn="ctr"/>
            <a:r>
              <a:rPr lang="en-US" sz="4400" dirty="0">
                <a:solidFill>
                  <a:srgbClr val="FFFFFF"/>
                </a:solidFill>
              </a:rPr>
              <a:t>Opensource firewall assignment ca1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DF14EC8-D0D3-4612-B220-2FFEBB25521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121554" y="3671248"/>
            <a:ext cx="3500301" cy="2939101"/>
          </a:xfrm>
        </p:spPr>
        <p:txBody>
          <a:bodyPr>
            <a:normAutofit/>
          </a:bodyPr>
          <a:lstStyle/>
          <a:p>
            <a:pPr algn="ctr"/>
            <a:r>
              <a:rPr lang="en-US" b="1" dirty="0">
                <a:solidFill>
                  <a:schemeClr val="bg1"/>
                </a:solidFill>
              </a:rPr>
              <a:t>JAMES FINGLAS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>
                <a:hlinkClick r:id="rId3"/>
              </a:rPr>
              <a:t>B00094138@STUDENT.ITB.IE</a:t>
            </a:r>
            <a:endParaRPr lang="en-US" dirty="0"/>
          </a:p>
          <a:p>
            <a:pPr algn="ctr"/>
            <a:r>
              <a:rPr lang="en-US" b="1" dirty="0">
                <a:solidFill>
                  <a:schemeClr val="bg1"/>
                </a:solidFill>
              </a:rPr>
              <a:t>CATHAL MURPHY </a:t>
            </a:r>
            <a:r>
              <a:rPr lang="en-US" dirty="0">
                <a:hlinkClick r:id="rId4"/>
              </a:rPr>
              <a:t>B00095643@STUDENT.ITB.IE</a:t>
            </a:r>
            <a:endParaRPr lang="en-US" dirty="0"/>
          </a:p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 useBgFill="1">
        <p:nvSpPr>
          <p:cNvPr id="70" name="Round Diagonal Corner Rectangle 6">
            <a:extLst>
              <a:ext uri="{FF2B5EF4-FFF2-40B4-BE49-F238E27FC236}">
                <a16:creationId xmlns:a16="http://schemas.microsoft.com/office/drawing/2014/main" id="{5B986EF0-8540-483D-9DDE-1F168FAAC7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98949" y="808057"/>
            <a:ext cx="6752461" cy="5234394"/>
          </a:xfrm>
          <a:prstGeom prst="round2DiagRect">
            <a:avLst>
              <a:gd name="adj1" fmla="val 741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2825F46-B2E5-4CA1-8064-3B497EB271D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18988" y="1706147"/>
            <a:ext cx="6112382" cy="34382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749201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5000">
              <a:schemeClr val="bg2">
                <a:tint val="97000"/>
                <a:hueMod val="92000"/>
                <a:satMod val="169000"/>
                <a:lumMod val="164000"/>
              </a:schemeClr>
            </a:gs>
            <a:gs pos="47000">
              <a:schemeClr val="bg2">
                <a:shade val="96000"/>
                <a:satMod val="120000"/>
                <a:lumMod val="90000"/>
              </a:schemeClr>
            </a:gs>
          </a:gsLst>
          <a:lin ang="612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C7A581-8410-469A-9F79-F239244CC0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28800" y="0"/>
            <a:ext cx="8534400" cy="1507067"/>
          </a:xfrm>
        </p:spPr>
        <p:txBody>
          <a:bodyPr/>
          <a:lstStyle/>
          <a:p>
            <a:r>
              <a:rPr lang="en-US" dirty="0"/>
              <a:t>4. COMPARISON AND CONCLUSIONS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956993A-74D7-4247-BE7F-DA155AD26800}"/>
              </a:ext>
            </a:extLst>
          </p:cNvPr>
          <p:cNvSpPr txBox="1"/>
          <p:nvPr/>
        </p:nvSpPr>
        <p:spPr>
          <a:xfrm>
            <a:off x="1547674" y="1507067"/>
            <a:ext cx="3648723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u="sng" dirty="0"/>
              <a:t>IPTables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en-US" dirty="0"/>
              <a:t>Adopts Allow-All/Block as needed approach</a:t>
            </a:r>
            <a:br>
              <a:rPr lang="en-US" dirty="0"/>
            </a:br>
            <a:endParaRPr lang="en-US" dirty="0"/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en-US" dirty="0"/>
              <a:t>No Rules by Default</a:t>
            </a:r>
            <a:br>
              <a:rPr lang="en-US" dirty="0"/>
            </a:br>
            <a:endParaRPr lang="en-US" dirty="0"/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en-US" dirty="0"/>
              <a:t>No set up required</a:t>
            </a:r>
            <a:br>
              <a:rPr lang="en-US" dirty="0"/>
            </a:br>
            <a:endParaRPr lang="en-US" dirty="0"/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en-US" dirty="0"/>
              <a:t>Difficult Learning Curve</a:t>
            </a:r>
          </a:p>
          <a:p>
            <a:pPr algn="ctr"/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ECBF291-FDC0-4E3E-A59F-B1693283A697}"/>
              </a:ext>
            </a:extLst>
          </p:cNvPr>
          <p:cNvSpPr txBox="1"/>
          <p:nvPr/>
        </p:nvSpPr>
        <p:spPr>
          <a:xfrm>
            <a:off x="5196397" y="1507067"/>
            <a:ext cx="4959657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u="sng" dirty="0"/>
              <a:t>IPCop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en-US" dirty="0"/>
              <a:t>Adopts Block-All/Allow as needed approach</a:t>
            </a:r>
            <a:br>
              <a:rPr lang="en-US" dirty="0"/>
            </a:br>
            <a:endParaRPr lang="en-US" dirty="0"/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en-US" dirty="0"/>
              <a:t>Default traffic filtering</a:t>
            </a:r>
            <a:br>
              <a:rPr lang="en-US" dirty="0"/>
            </a:br>
            <a:endParaRPr lang="en-US" dirty="0"/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en-US" dirty="0"/>
              <a:t>Complex set up</a:t>
            </a:r>
            <a:br>
              <a:rPr lang="en-US" dirty="0"/>
            </a:br>
            <a:endParaRPr lang="en-US" dirty="0"/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en-US" dirty="0"/>
              <a:t>Difficult Learning Curve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7059D7A-B847-44A3-B5CC-1CC51DB8C532}"/>
              </a:ext>
            </a:extLst>
          </p:cNvPr>
          <p:cNvSpPr txBox="1"/>
          <p:nvPr/>
        </p:nvSpPr>
        <p:spPr>
          <a:xfrm>
            <a:off x="1973803" y="4697439"/>
            <a:ext cx="656947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u="sng" dirty="0"/>
              <a:t>Conclusions</a:t>
            </a:r>
          </a:p>
          <a:p>
            <a:pPr algn="ctr"/>
            <a:r>
              <a:rPr lang="en-US" dirty="0"/>
              <a:t>IPTables is best utilized in single work stations whereas IPCop works better as a layered network manager</a:t>
            </a:r>
          </a:p>
        </p:txBody>
      </p:sp>
    </p:spTree>
    <p:extLst>
      <p:ext uri="{BB962C8B-B14F-4D97-AF65-F5344CB8AC3E}">
        <p14:creationId xmlns:p14="http://schemas.microsoft.com/office/powerpoint/2010/main" val="24930491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5000">
              <a:schemeClr val="bg2">
                <a:tint val="97000"/>
                <a:hueMod val="92000"/>
                <a:satMod val="169000"/>
                <a:lumMod val="164000"/>
              </a:schemeClr>
            </a:gs>
            <a:gs pos="47000">
              <a:schemeClr val="bg2">
                <a:shade val="96000"/>
                <a:satMod val="120000"/>
                <a:lumMod val="90000"/>
              </a:schemeClr>
            </a:gs>
          </a:gsLst>
          <a:lin ang="612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290FE681-1E05-478A-89DC-5F7AB37CFD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478442A-4DF7-44CA-903E-D7404D9513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4212" y="685799"/>
            <a:ext cx="3747111" cy="4892040"/>
          </a:xfrm>
        </p:spPr>
        <p:txBody>
          <a:bodyPr>
            <a:normAutofit/>
          </a:bodyPr>
          <a:lstStyle/>
          <a:p>
            <a:pPr algn="r"/>
            <a:r>
              <a:rPr lang="en-US" b="1" dirty="0"/>
              <a:t>Contents:</a:t>
            </a:r>
            <a:endParaRPr lang="en-US" b="1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2E2F21DC-5F0E-42CF-B89C-C1E25E175C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0783" y="1532373"/>
            <a:ext cx="0" cy="3198892"/>
          </a:xfrm>
          <a:prstGeom prst="line">
            <a:avLst/>
          </a:prstGeom>
          <a:ln w="19050">
            <a:solidFill>
              <a:schemeClr val="tx1">
                <a:alpha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3FB0CE-B8EF-4FAA-AA34-E2A41649E3F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79962" y="685799"/>
            <a:ext cx="6288260" cy="4892040"/>
          </a:xfrm>
        </p:spPr>
        <p:txBody>
          <a:bodyPr>
            <a:norm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en-US" b="1" dirty="0">
                <a:solidFill>
                  <a:schemeClr val="tx1"/>
                </a:solidFill>
              </a:rPr>
              <a:t>RECON SCANS &amp; MITIGATIONS</a:t>
            </a:r>
          </a:p>
          <a:p>
            <a:pPr marL="457200" indent="-457200">
              <a:buFont typeface="+mj-lt"/>
              <a:buAutoNum type="arabicPeriod"/>
            </a:pPr>
            <a:r>
              <a:rPr lang="en-US" b="1" dirty="0">
                <a:solidFill>
                  <a:schemeClr val="tx1"/>
                </a:solidFill>
              </a:rPr>
              <a:t>SERVICE ATTACKS &amp; MITGATIONS</a:t>
            </a:r>
          </a:p>
          <a:p>
            <a:pPr marL="457200" indent="-457200">
              <a:buFont typeface="+mj-lt"/>
              <a:buAutoNum type="arabicPeriod"/>
            </a:pPr>
            <a:r>
              <a:rPr lang="en-US" b="1" dirty="0">
                <a:solidFill>
                  <a:schemeClr val="tx1"/>
                </a:solidFill>
              </a:rPr>
              <a:t>PROXY BYPASSES OF MITIGATION &amp; FURTHER MITIGATION</a:t>
            </a:r>
          </a:p>
          <a:p>
            <a:pPr marL="457200" indent="-457200">
              <a:buFont typeface="+mj-lt"/>
              <a:buAutoNum type="arabicPeriod"/>
            </a:pPr>
            <a:r>
              <a:rPr lang="en-US" b="1" dirty="0">
                <a:solidFill>
                  <a:schemeClr val="tx1"/>
                </a:solidFill>
              </a:rPr>
              <a:t>COMPARISON AND CONCLUSIONS</a:t>
            </a:r>
          </a:p>
        </p:txBody>
      </p:sp>
    </p:spTree>
    <p:extLst>
      <p:ext uri="{BB962C8B-B14F-4D97-AF65-F5344CB8AC3E}">
        <p14:creationId xmlns:p14="http://schemas.microsoft.com/office/powerpoint/2010/main" val="96164000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5000">
              <a:schemeClr val="bg2">
                <a:tint val="97000"/>
                <a:hueMod val="92000"/>
                <a:satMod val="169000"/>
                <a:lumMod val="164000"/>
              </a:schemeClr>
            </a:gs>
            <a:gs pos="47000">
              <a:schemeClr val="bg2">
                <a:shade val="96000"/>
                <a:satMod val="120000"/>
                <a:lumMod val="90000"/>
              </a:schemeClr>
            </a:gs>
          </a:gsLst>
          <a:lin ang="612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EB6741-9FB4-48AF-B45A-C11F809EE5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27138" y="0"/>
            <a:ext cx="9905998" cy="1478570"/>
          </a:xfrm>
        </p:spPr>
        <p:txBody>
          <a:bodyPr/>
          <a:lstStyle/>
          <a:p>
            <a:pPr algn="ctr"/>
            <a:r>
              <a:rPr lang="en-US" dirty="0"/>
              <a:t>1.RECON SCAN &amp; MITIGATIONS</a:t>
            </a:r>
            <a:br>
              <a:rPr lang="en-US" dirty="0"/>
            </a:br>
            <a:r>
              <a:rPr lang="en-US" dirty="0"/>
              <a:t>iptables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E7886851-F885-4CBB-91F8-847A070C773F}"/>
              </a:ext>
            </a:extLst>
          </p:cNvPr>
          <p:cNvPicPr/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310" t="78292" r="32294" b="9069"/>
          <a:stretch/>
        </p:blipFill>
        <p:spPr bwMode="auto">
          <a:xfrm>
            <a:off x="6318246" y="5200937"/>
            <a:ext cx="3985083" cy="1239520"/>
          </a:xfrm>
          <a:prstGeom prst="rect">
            <a:avLst/>
          </a:prstGeom>
          <a:ln w="3175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14" name="Arrow: Down 13">
            <a:extLst>
              <a:ext uri="{FF2B5EF4-FFF2-40B4-BE49-F238E27FC236}">
                <a16:creationId xmlns:a16="http://schemas.microsoft.com/office/drawing/2014/main" id="{0667E48A-5F79-41D4-BD31-DF8DC244F3D6}"/>
              </a:ext>
            </a:extLst>
          </p:cNvPr>
          <p:cNvSpPr/>
          <p:nvPr/>
        </p:nvSpPr>
        <p:spPr>
          <a:xfrm>
            <a:off x="8036467" y="3441591"/>
            <a:ext cx="548640" cy="970280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" name="Content Placeholder 14">
            <a:extLst>
              <a:ext uri="{FF2B5EF4-FFF2-40B4-BE49-F238E27FC236}">
                <a16:creationId xmlns:a16="http://schemas.microsoft.com/office/drawing/2014/main" id="{5997CC18-5BED-444A-A62B-9A1E2E757014}"/>
              </a:ext>
            </a:extLst>
          </p:cNvPr>
          <p:cNvPicPr>
            <a:picLocks noGrp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27138" y="1571360"/>
            <a:ext cx="4954587" cy="4966231"/>
          </a:xfrm>
          <a:prstGeom prst="rect">
            <a:avLst/>
          </a:prstGeom>
          <a:ln w="3175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DE49411B-68E4-46FE-9C92-DC57C52C1AF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3629" t="73750" r="38548" b="15990"/>
          <a:stretch/>
        </p:blipFill>
        <p:spPr>
          <a:xfrm>
            <a:off x="6318247" y="1571360"/>
            <a:ext cx="4040785" cy="8381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205948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EB6741-9FB4-48AF-B45A-C11F809EE5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27138" y="0"/>
            <a:ext cx="9905998" cy="1478570"/>
          </a:xfrm>
        </p:spPr>
        <p:txBody>
          <a:bodyPr/>
          <a:lstStyle/>
          <a:p>
            <a:pPr algn="ctr"/>
            <a:r>
              <a:rPr lang="en-US" dirty="0"/>
              <a:t>1.RECON SCAN &amp; MITIGATIONS</a:t>
            </a:r>
            <a:br>
              <a:rPr lang="en-US" dirty="0"/>
            </a:br>
            <a:r>
              <a:rPr lang="en-US" dirty="0" err="1"/>
              <a:t>ipCop</a:t>
            </a:r>
            <a:endParaRPr lang="en-US" dirty="0"/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3183FF44-4568-45E3-91A9-BABC7D6D5940}"/>
              </a:ext>
            </a:extLst>
          </p:cNvPr>
          <p:cNvPicPr>
            <a:picLocks noGrp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165" t="13809" r="12200" b="49577"/>
          <a:stretch/>
        </p:blipFill>
        <p:spPr bwMode="auto">
          <a:xfrm>
            <a:off x="2154711" y="4135087"/>
            <a:ext cx="7882577" cy="2628802"/>
          </a:xfrm>
          <a:prstGeom prst="rect">
            <a:avLst/>
          </a:prstGeom>
          <a:ln w="3175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F9D4A20E-374D-4527-9577-F0072AA6FE5D}"/>
              </a:ext>
            </a:extLst>
          </p:cNvPr>
          <p:cNvSpPr txBox="1"/>
          <p:nvPr/>
        </p:nvSpPr>
        <p:spPr>
          <a:xfrm>
            <a:off x="1635048" y="3765755"/>
            <a:ext cx="89219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Nmap Results on IPCop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83ED06EA-AD00-4C3F-85FF-6B8C245021FA}"/>
              </a:ext>
            </a:extLst>
          </p:cNvPr>
          <p:cNvPicPr/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118" t="49231" r="28013" b="25503"/>
          <a:stretch/>
        </p:blipFill>
        <p:spPr bwMode="auto">
          <a:xfrm>
            <a:off x="6095999" y="1429842"/>
            <a:ext cx="5928852" cy="2182761"/>
          </a:xfrm>
          <a:prstGeom prst="rect">
            <a:avLst/>
          </a:prstGeom>
          <a:ln w="3175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E30341E5-4CE5-4593-90AA-FFB0805BD66B}"/>
              </a:ext>
            </a:extLst>
          </p:cNvPr>
          <p:cNvPicPr/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069" t="36869" r="36522" b="47575"/>
          <a:stretch/>
        </p:blipFill>
        <p:spPr bwMode="auto">
          <a:xfrm>
            <a:off x="255639" y="1631722"/>
            <a:ext cx="5717819" cy="1750398"/>
          </a:xfrm>
          <a:prstGeom prst="rect">
            <a:avLst/>
          </a:prstGeom>
          <a:ln w="3175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24038575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5000">
              <a:schemeClr val="bg2">
                <a:tint val="97000"/>
                <a:hueMod val="92000"/>
                <a:satMod val="169000"/>
                <a:lumMod val="164000"/>
              </a:schemeClr>
            </a:gs>
            <a:gs pos="47000">
              <a:schemeClr val="bg2">
                <a:shade val="96000"/>
                <a:satMod val="120000"/>
                <a:lumMod val="90000"/>
              </a:schemeClr>
            </a:gs>
          </a:gsLst>
          <a:lin ang="612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D92B41-6A2D-4098-BEDE-EAD3C08F33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28800" y="495435"/>
            <a:ext cx="8534400" cy="1507067"/>
          </a:xfrm>
        </p:spPr>
        <p:txBody>
          <a:bodyPr>
            <a:normAutofit/>
          </a:bodyPr>
          <a:lstStyle/>
          <a:p>
            <a:r>
              <a:rPr lang="en-US" dirty="0"/>
              <a:t>2. SERVICE ATTACK &amp; MITGATIONS</a:t>
            </a:r>
            <a:br>
              <a:rPr lang="en-US" dirty="0"/>
            </a:b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54E346A-22CF-4625-9D73-B244B1ACCEEE}"/>
              </a:ext>
            </a:extLst>
          </p:cNvPr>
          <p:cNvPicPr/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231" t="22792" r="12692" b="45051"/>
          <a:stretch/>
        </p:blipFill>
        <p:spPr bwMode="auto">
          <a:xfrm>
            <a:off x="2748915" y="1462828"/>
            <a:ext cx="6694170" cy="2730500"/>
          </a:xfrm>
          <a:prstGeom prst="rect">
            <a:avLst/>
          </a:prstGeom>
          <a:ln w="3175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FE56962-26F0-4358-BFBF-EAE3DFCBA14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4001" t="50000" r="37166" b="48444"/>
          <a:stretch/>
        </p:blipFill>
        <p:spPr>
          <a:xfrm>
            <a:off x="3301539" y="4407187"/>
            <a:ext cx="5588922" cy="169606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971AD88F-5A12-4DFA-ADB8-9BC68F662F96}"/>
              </a:ext>
            </a:extLst>
          </p:cNvPr>
          <p:cNvPicPr/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607" t="11044" r="50785" b="75403"/>
          <a:stretch/>
        </p:blipFill>
        <p:spPr bwMode="auto">
          <a:xfrm>
            <a:off x="3114379" y="5004512"/>
            <a:ext cx="5963242" cy="1209039"/>
          </a:xfrm>
          <a:prstGeom prst="rect">
            <a:avLst/>
          </a:prstGeom>
          <a:ln w="3175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106644691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D92B41-6A2D-4098-BEDE-EAD3C08F33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28800" y="495435"/>
            <a:ext cx="8534400" cy="1507067"/>
          </a:xfrm>
        </p:spPr>
        <p:txBody>
          <a:bodyPr>
            <a:normAutofit/>
          </a:bodyPr>
          <a:lstStyle/>
          <a:p>
            <a:r>
              <a:rPr lang="en-US" dirty="0"/>
              <a:t>2. SERVICE ATTACK &amp; MITGATIONS</a:t>
            </a:r>
            <a:br>
              <a:rPr lang="en-US" dirty="0"/>
            </a:b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93EFC2C-4898-451A-9DFE-63A7707EB2B7}"/>
              </a:ext>
            </a:extLst>
          </p:cNvPr>
          <p:cNvPicPr/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302" t="62941" r="44277" b="23032"/>
          <a:stretch/>
        </p:blipFill>
        <p:spPr bwMode="auto">
          <a:xfrm>
            <a:off x="3734386" y="4602480"/>
            <a:ext cx="4723225" cy="1418082"/>
          </a:xfrm>
          <a:prstGeom prst="rect">
            <a:avLst/>
          </a:prstGeom>
          <a:ln w="3175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64D6BAAD-0389-42B4-94EC-5B2990CE4087}"/>
              </a:ext>
            </a:extLst>
          </p:cNvPr>
          <p:cNvPicPr/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795" t="34188" r="22820" b="39829"/>
          <a:stretch/>
        </p:blipFill>
        <p:spPr bwMode="auto">
          <a:xfrm>
            <a:off x="2306318" y="2002502"/>
            <a:ext cx="7579360" cy="2235200"/>
          </a:xfrm>
          <a:prstGeom prst="rect">
            <a:avLst/>
          </a:prstGeom>
          <a:ln w="3175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273443828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C7A581-8410-469A-9F79-F239244CC0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28800" y="107208"/>
            <a:ext cx="8534400" cy="1507067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/>
              <a:t>3. PROXY BYPASSES OF MITIGATION &amp; FURTHER MITIGATION</a:t>
            </a:r>
            <a:br>
              <a:rPr lang="en-US" b="1" dirty="0"/>
            </a:br>
            <a:endParaRPr lang="en-US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2A66E740-4C77-48E9-9A64-7B8A0579D338}"/>
              </a:ext>
            </a:extLst>
          </p:cNvPr>
          <p:cNvPicPr>
            <a:picLocks noGrp="1"/>
          </p:cNvPicPr>
          <p:nvPr>
            <p:ph idx="1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908" b="9875"/>
          <a:stretch/>
        </p:blipFill>
        <p:spPr bwMode="auto">
          <a:xfrm>
            <a:off x="1635194" y="1534160"/>
            <a:ext cx="8921612" cy="4463098"/>
          </a:xfrm>
          <a:prstGeom prst="rect">
            <a:avLst/>
          </a:prstGeom>
          <a:ln w="3175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B372A6C4-C79E-48A2-93EA-ACB08FBC9AC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3667" t="48889" r="35084" b="38815"/>
          <a:stretch/>
        </p:blipFill>
        <p:spPr>
          <a:xfrm>
            <a:off x="5589224" y="4267200"/>
            <a:ext cx="4773976" cy="10566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210696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C7A581-8410-469A-9F79-F239244CC0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28800" y="107208"/>
            <a:ext cx="8534400" cy="1507067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/>
              <a:t>3. PROXY BYPASSES OF MITIGATION &amp; FURTHER MITIGATION</a:t>
            </a:r>
            <a:br>
              <a:rPr lang="en-US" b="1" dirty="0"/>
            </a:b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1BCA686-5AC5-4993-AFD2-3297D5470909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23272" y="1379185"/>
            <a:ext cx="8945455" cy="4648753"/>
          </a:xfrm>
          <a:prstGeom prst="rect">
            <a:avLst/>
          </a:prstGeom>
          <a:ln w="3175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54186015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C7A581-8410-469A-9F79-F239244CC0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28800" y="107208"/>
            <a:ext cx="8534400" cy="1507067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/>
              <a:t>3. PROXY BYPASSES OF MITIGATION &amp; FURTHER MITIGATION</a:t>
            </a:r>
            <a:br>
              <a:rPr lang="en-US" b="1" dirty="0"/>
            </a:br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2DCA058-225B-461A-BA91-6F424E7B44D8}"/>
              </a:ext>
            </a:extLst>
          </p:cNvPr>
          <p:cNvPicPr/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764" t="12974" r="8268" b="36874"/>
          <a:stretch/>
        </p:blipFill>
        <p:spPr bwMode="auto">
          <a:xfrm>
            <a:off x="1631632" y="1230816"/>
            <a:ext cx="8928736" cy="3129916"/>
          </a:xfrm>
          <a:prstGeom prst="rect">
            <a:avLst/>
          </a:prstGeom>
          <a:ln w="3175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E1202460-C6B5-4F8F-A46C-CC85A55B8DBC}"/>
              </a:ext>
            </a:extLst>
          </p:cNvPr>
          <p:cNvPicPr/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795" t="34188" r="22820" b="39829"/>
          <a:stretch/>
        </p:blipFill>
        <p:spPr bwMode="auto">
          <a:xfrm>
            <a:off x="2306320" y="4509584"/>
            <a:ext cx="7579360" cy="2235200"/>
          </a:xfrm>
          <a:prstGeom prst="rect">
            <a:avLst/>
          </a:prstGeom>
          <a:ln w="3175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3150912811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ppt/theme/theme2.xml><?xml version="1.0" encoding="utf-8"?>
<a:theme xmlns:a="http://schemas.openxmlformats.org/drawingml/2006/main" name="Slice">
  <a:themeElements>
    <a:clrScheme name="Slice">
      <a:dk1>
        <a:sysClr val="windowText" lastClr="000000"/>
      </a:dk1>
      <a:lt1>
        <a:sysClr val="window" lastClr="FFFFFF"/>
      </a:lt1>
      <a:dk2>
        <a:srgbClr val="146194"/>
      </a:dk2>
      <a:lt2>
        <a:srgbClr val="76DBF4"/>
      </a:lt2>
      <a:accent1>
        <a:srgbClr val="052F61"/>
      </a:accent1>
      <a:accent2>
        <a:srgbClr val="A50E82"/>
      </a:accent2>
      <a:accent3>
        <a:srgbClr val="14967C"/>
      </a:accent3>
      <a:accent4>
        <a:srgbClr val="6A9E1F"/>
      </a:accent4>
      <a:accent5>
        <a:srgbClr val="E87D37"/>
      </a:accent5>
      <a:accent6>
        <a:srgbClr val="C62324"/>
      </a:accent6>
      <a:hlink>
        <a:srgbClr val="0D2E46"/>
      </a:hlink>
      <a:folHlink>
        <a:srgbClr val="356A95"/>
      </a:folHlink>
    </a:clrScheme>
    <a:fontScheme name="Slice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Slice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hueMod val="94000"/>
                <a:satMod val="140000"/>
                <a:lumMod val="110000"/>
              </a:schemeClr>
            </a:gs>
            <a:gs pos="100000">
              <a:schemeClr val="phClr">
                <a:tint val="84000"/>
                <a:satMod val="16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hueMod val="94000"/>
                <a:satMod val="130000"/>
                <a:lumMod val="128000"/>
              </a:schemeClr>
            </a:gs>
            <a:gs pos="100000">
              <a:schemeClr val="phClr">
                <a:shade val="94000"/>
                <a:lumMod val="88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tint val="76000"/>
              <a:alpha val="60000"/>
              <a:hueMod val="94000"/>
            </a:schemeClr>
          </a:solidFill>
          <a:prstDash val="solid"/>
        </a:ln>
        <a:ln w="15875" cap="rnd" cmpd="sng" algn="ctr">
          <a:solidFill>
            <a:schemeClr val="phClr">
              <a:hueMod val="94000"/>
            </a:schemeClr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46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1000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lin ang="6120000" scaled="1"/>
        </a:gradFill>
        <a:gradFill rotWithShape="1">
          <a:gsLst>
            <a:gs pos="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path path="circle">
            <a:fillToRect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ice" id="{0507925B-6AC9-4358-8E18-C330545D08F8}" vid="{13FEC7C6-62A9-40C4-99D2-581AACACAA2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73</TotalTime>
  <Words>136</Words>
  <Application>Microsoft Office PowerPoint</Application>
  <PresentationFormat>Widescreen</PresentationFormat>
  <Paragraphs>29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10</vt:i4>
      </vt:variant>
    </vt:vector>
  </HeadingPairs>
  <TitlesOfParts>
    <vt:vector size="17" baseType="lpstr">
      <vt:lpstr>Arial</vt:lpstr>
      <vt:lpstr>Century Gothic</vt:lpstr>
      <vt:lpstr>Trebuchet MS</vt:lpstr>
      <vt:lpstr>Tw Cen MT</vt:lpstr>
      <vt:lpstr>Wingdings 3</vt:lpstr>
      <vt:lpstr>Circuit</vt:lpstr>
      <vt:lpstr>Slice</vt:lpstr>
      <vt:lpstr>Opensource firewall assignment ca1</vt:lpstr>
      <vt:lpstr>Contents:</vt:lpstr>
      <vt:lpstr>1.RECON SCAN &amp; MITIGATIONS iptables</vt:lpstr>
      <vt:lpstr>1.RECON SCAN &amp; MITIGATIONS ipCop</vt:lpstr>
      <vt:lpstr>2. SERVICE ATTACK &amp; MITGATIONS </vt:lpstr>
      <vt:lpstr>2. SERVICE ATTACK &amp; MITGATIONS </vt:lpstr>
      <vt:lpstr>3. PROXY BYPASSES OF MITIGATION &amp; FURTHER MITIGATION </vt:lpstr>
      <vt:lpstr>3. PROXY BYPASSES OF MITIGATION &amp; FURTHER MITIGATION </vt:lpstr>
      <vt:lpstr>3. PROXY BYPASSES OF MITIGATION &amp; FURTHER MITIGATION </vt:lpstr>
      <vt:lpstr>4. COMPARISON AND CONCLUSIONS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Opensource firewall assignment ca1</dc:title>
  <dc:creator>B00094138 James Finglas</dc:creator>
  <cp:lastModifiedBy>James Finglas</cp:lastModifiedBy>
  <cp:revision>13</cp:revision>
  <dcterms:created xsi:type="dcterms:W3CDTF">2019-02-13T22:23:01Z</dcterms:created>
  <dcterms:modified xsi:type="dcterms:W3CDTF">2019-02-19T08:13:21Z</dcterms:modified>
</cp:coreProperties>
</file>